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budimir\Dropbox\Moji%20dokumenti\Projekt%20-%20EFZG\Cigar%20-%20Zagreb\Rezultati%20VU%20-%20final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budimir\Dropbox\Moji%20dokumenti\Projekt%20-%20EFZG\Cigar%20-%20Zagreb\Rezultati%20VU%20-%20final.xls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budimir\Dropbox\Moji%20dokumenti\Projekt%20-%20EFZG\Cigar%20-%20Zagreb\Rezultati%20VU%20-%20final.xls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ropbox\Moji%20dokumenti\Projekt%20-%20EFZG\Anketni%20upitnici\rezultati\Visoko%20statistika-obra&#273;eno.xls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ropbox\Moji%20dokumenti\Projekt%20-%20EFZG\Anketni%20upitnici\rezultati\Visoko%20statistika-obra&#273;eno.xls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budimir\Dropbox\Moji%20dokumenti\Projekt%20-%20EFZG\Cigar%20-%20Zagreb\Rezultati%20VU%20-%20final.xls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budimir\Dropbox\Moji%20dokumenti\Projekt%20-%20EFZG\Cigar%20-%20Zagreb\Rezultati%20VU%20-%20final.xls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budimir\Dropbox\Moji%20dokumenti\Projekt%20-%20EFZG\Cigar%20-%20Zagreb\Rezultati%20VU%20-%20final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budimir\Dropbox\Moji%20dokumenti\Projekt%20-%20EFZG\Cigar%20-%20Zagreb\Rezultati%20VU%20-%20final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budimir\Dropbox\Moji%20dokumenti\Projekt%20-%20EFZG\Cigar%20-%20Zagreb\Rezultati%20VU%20-%20final.xls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budimir\Dropbox\Moji%20dokumenti\Projekt%20-%20EFZG\Cigar%20-%20Zagreb\Rezultati%20VU%20-%20final.xls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budimir\Dropbox\Moji%20dokumenti\Projekt%20-%20EFZG\Cigar%20-%20Zagreb\Rezultati%20VU%20-%20final.xls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budimir\Dropbox\Moji%20dokumenti\Projekt%20-%20EFZG\Cigar%20-%20Zagreb\Rezultati%20VU%20-%20final.xls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budimir\Dropbox\Moji%20dokumenti\Projekt%20-%20EFZG\Cigar%20-%20Zagreb\Rezultati%20VU%20-%20final.xls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budimir\Dropbox\Moji%20dokumenti\Projekt%20-%20EFZG\Cigar%20-%20Zagreb\Rezultati%20VU%20-%20final.xls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3A9-4CF1-A5B0-733C9CB6169B}"/>
              </c:ext>
            </c:extLst>
          </c:dPt>
          <c:dPt>
            <c:idx val="1"/>
            <c:bubble3D val="0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3A9-4CF1-A5B0-733C9CB6169B}"/>
              </c:ext>
            </c:extLst>
          </c:dPt>
          <c:dPt>
            <c:idx val="2"/>
            <c:bubble3D val="0"/>
            <c:spPr>
              <a:gradFill>
                <a:gsLst>
                  <a:gs pos="100000">
                    <a:schemeClr val="accent3">
                      <a:lumMod val="60000"/>
                      <a:lumOff val="40000"/>
                    </a:schemeClr>
                  </a:gs>
                  <a:gs pos="0">
                    <a:schemeClr val="accent3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3A9-4CF1-A5B0-733C9CB6169B}"/>
              </c:ext>
            </c:extLst>
          </c:dPt>
          <c:dPt>
            <c:idx val="3"/>
            <c:bubble3D val="0"/>
            <c:spPr>
              <a:gradFill>
                <a:gsLst>
                  <a:gs pos="100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3A9-4CF1-A5B0-733C9CB6169B}"/>
              </c:ext>
            </c:extLst>
          </c:dPt>
          <c:dPt>
            <c:idx val="4"/>
            <c:bubble3D val="0"/>
            <c:spPr>
              <a:gradFill>
                <a:gsLst>
                  <a:gs pos="100000">
                    <a:schemeClr val="accent5">
                      <a:lumMod val="60000"/>
                      <a:lumOff val="40000"/>
                    </a:schemeClr>
                  </a:gs>
                  <a:gs pos="0">
                    <a:schemeClr val="accent5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43A9-4CF1-A5B0-733C9CB6169B}"/>
              </c:ext>
            </c:extLst>
          </c:dPt>
          <c:dPt>
            <c:idx val="5"/>
            <c:bubble3D val="0"/>
            <c:spPr>
              <a:gradFill>
                <a:gsLst>
                  <a:gs pos="100000">
                    <a:schemeClr val="accent6">
                      <a:lumMod val="60000"/>
                      <a:lumOff val="40000"/>
                    </a:schemeClr>
                  </a:gs>
                  <a:gs pos="0">
                    <a:schemeClr val="accent6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43A9-4CF1-A5B0-733C9CB6169B}"/>
              </c:ext>
            </c:extLst>
          </c:dPt>
          <c:dPt>
            <c:idx val="6"/>
            <c:bubble3D val="0"/>
            <c:spPr>
              <a:gradFill>
                <a:gsLst>
                  <a:gs pos="100000">
                    <a:schemeClr val="accent1">
                      <a:lumMod val="60000"/>
                      <a:lumMod val="60000"/>
                      <a:lumOff val="40000"/>
                    </a:schemeClr>
                  </a:gs>
                  <a:gs pos="0">
                    <a:schemeClr val="accent1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43A9-4CF1-A5B0-733C9CB6169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'results-survey998136'!$A$1021:$A$1027</c:f>
              <c:strCache>
                <c:ptCount val="7"/>
                <c:pt idx="0">
                  <c:v>Sveučilište</c:v>
                </c:pt>
                <c:pt idx="1">
                  <c:v>Sveučilišni centar</c:v>
                </c:pt>
                <c:pt idx="2">
                  <c:v>Sveučilišni odjel </c:v>
                </c:pt>
                <c:pt idx="3">
                  <c:v>Fakultet </c:v>
                </c:pt>
                <c:pt idx="4">
                  <c:v>Umjetnička akademija </c:v>
                </c:pt>
                <c:pt idx="5">
                  <c:v>Veleučilište </c:v>
                </c:pt>
                <c:pt idx="6">
                  <c:v>Visoka škola </c:v>
                </c:pt>
              </c:strCache>
            </c:strRef>
          </c:cat>
          <c:val>
            <c:numRef>
              <c:f>'results-survey998136'!$B$1021:$B$1027</c:f>
              <c:numCache>
                <c:formatCode>General</c:formatCode>
                <c:ptCount val="7"/>
                <c:pt idx="0">
                  <c:v>2</c:v>
                </c:pt>
                <c:pt idx="1">
                  <c:v>0</c:v>
                </c:pt>
                <c:pt idx="2">
                  <c:v>2</c:v>
                </c:pt>
                <c:pt idx="3">
                  <c:v>27</c:v>
                </c:pt>
                <c:pt idx="4">
                  <c:v>2</c:v>
                </c:pt>
                <c:pt idx="5">
                  <c:v>8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43A9-4CF1-A5B0-733C9CB6169B}"/>
            </c:ext>
          </c:extLst>
        </c:ser>
        <c:ser>
          <c:idx val="1"/>
          <c:order val="1"/>
          <c:dPt>
            <c:idx val="0"/>
            <c:bubble3D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0-43A9-4CF1-A5B0-733C9CB6169B}"/>
              </c:ext>
            </c:extLst>
          </c:dPt>
          <c:dPt>
            <c:idx val="1"/>
            <c:bubble3D val="0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2-43A9-4CF1-A5B0-733C9CB6169B}"/>
              </c:ext>
            </c:extLst>
          </c:dPt>
          <c:dPt>
            <c:idx val="2"/>
            <c:bubble3D val="0"/>
            <c:spPr>
              <a:gradFill>
                <a:gsLst>
                  <a:gs pos="100000">
                    <a:schemeClr val="accent3">
                      <a:lumMod val="60000"/>
                      <a:lumOff val="40000"/>
                    </a:schemeClr>
                  </a:gs>
                  <a:gs pos="0">
                    <a:schemeClr val="accent3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4-43A9-4CF1-A5B0-733C9CB6169B}"/>
              </c:ext>
            </c:extLst>
          </c:dPt>
          <c:dPt>
            <c:idx val="3"/>
            <c:bubble3D val="0"/>
            <c:spPr>
              <a:gradFill>
                <a:gsLst>
                  <a:gs pos="100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6-43A9-4CF1-A5B0-733C9CB6169B}"/>
              </c:ext>
            </c:extLst>
          </c:dPt>
          <c:dPt>
            <c:idx val="4"/>
            <c:bubble3D val="0"/>
            <c:spPr>
              <a:gradFill>
                <a:gsLst>
                  <a:gs pos="100000">
                    <a:schemeClr val="accent5">
                      <a:lumMod val="60000"/>
                      <a:lumOff val="40000"/>
                    </a:schemeClr>
                  </a:gs>
                  <a:gs pos="0">
                    <a:schemeClr val="accent5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8-43A9-4CF1-A5B0-733C9CB6169B}"/>
              </c:ext>
            </c:extLst>
          </c:dPt>
          <c:dPt>
            <c:idx val="5"/>
            <c:bubble3D val="0"/>
            <c:spPr>
              <a:gradFill>
                <a:gsLst>
                  <a:gs pos="100000">
                    <a:schemeClr val="accent6">
                      <a:lumMod val="60000"/>
                      <a:lumOff val="40000"/>
                    </a:schemeClr>
                  </a:gs>
                  <a:gs pos="0">
                    <a:schemeClr val="accent6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A-43A9-4CF1-A5B0-733C9CB6169B}"/>
              </c:ext>
            </c:extLst>
          </c:dPt>
          <c:dPt>
            <c:idx val="6"/>
            <c:bubble3D val="0"/>
            <c:spPr>
              <a:gradFill>
                <a:gsLst>
                  <a:gs pos="100000">
                    <a:schemeClr val="accent1">
                      <a:lumMod val="60000"/>
                      <a:lumMod val="60000"/>
                      <a:lumOff val="40000"/>
                    </a:schemeClr>
                  </a:gs>
                  <a:gs pos="0">
                    <a:schemeClr val="accent1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C-43A9-4CF1-A5B0-733C9CB6169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'results-survey998136'!$A$1021:$A$1027</c:f>
              <c:strCache>
                <c:ptCount val="7"/>
                <c:pt idx="0">
                  <c:v>Sveučilište</c:v>
                </c:pt>
                <c:pt idx="1">
                  <c:v>Sveučilišni centar</c:v>
                </c:pt>
                <c:pt idx="2">
                  <c:v>Sveučilišni odjel </c:v>
                </c:pt>
                <c:pt idx="3">
                  <c:v>Fakultet </c:v>
                </c:pt>
                <c:pt idx="4">
                  <c:v>Umjetnička akademija </c:v>
                </c:pt>
                <c:pt idx="5">
                  <c:v>Veleučilište </c:v>
                </c:pt>
                <c:pt idx="6">
                  <c:v>Visoka škola </c:v>
                </c:pt>
              </c:strCache>
            </c:strRef>
          </c:cat>
          <c:val>
            <c:numRef>
              <c:f>'results-survey998136'!$C$1021:$C$1027</c:f>
              <c:numCache>
                <c:formatCode>0.00%</c:formatCode>
                <c:ptCount val="7"/>
                <c:pt idx="0">
                  <c:v>4.6511627906976744E-2</c:v>
                </c:pt>
                <c:pt idx="1">
                  <c:v>0</c:v>
                </c:pt>
                <c:pt idx="2">
                  <c:v>4.6511627906976744E-2</c:v>
                </c:pt>
                <c:pt idx="3">
                  <c:v>0.62790697674418605</c:v>
                </c:pt>
                <c:pt idx="4">
                  <c:v>4.6511627906976744E-2</c:v>
                </c:pt>
                <c:pt idx="5">
                  <c:v>0.18604651162790697</c:v>
                </c:pt>
                <c:pt idx="6">
                  <c:v>4.6511627906976744E-2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D-43A9-4CF1-A5B0-733C9CB6169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alpha val="5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hr-HR" sz="900" b="0" i="0" u="none" strike="noStrike" kern="1200" baseline="0" noProof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sz="1800" b="0" i="0" baseline="0">
                <a:effectLst/>
              </a:rPr>
              <a:t>Uporaba i važnost pokazatelja uspješnosti za:</a:t>
            </a:r>
            <a:endParaRPr lang="hr-HR" sz="18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'results-survey998136'!$G$380</c:f>
              <c:strCache>
                <c:ptCount val="1"/>
                <c:pt idx="0">
                  <c:v>Trenutno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'results-survey998136'!$H$379:$I$379</c:f>
              <c:strCache>
                <c:ptCount val="2"/>
                <c:pt idx="0">
                  <c:v>Nagrađivanje i motivacija zaposlenika</c:v>
                </c:pt>
                <c:pt idx="1">
                  <c:v>Kažnjavanje</c:v>
                </c:pt>
              </c:strCache>
            </c:strRef>
          </c:cat>
          <c:val>
            <c:numRef>
              <c:f>'results-survey998136'!$H$380:$I$380</c:f>
              <c:numCache>
                <c:formatCode>General</c:formatCode>
                <c:ptCount val="2"/>
                <c:pt idx="0">
                  <c:v>3.3</c:v>
                </c:pt>
                <c:pt idx="1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56-46C1-A460-DF175CAF7C15}"/>
            </c:ext>
          </c:extLst>
        </c:ser>
        <c:ser>
          <c:idx val="1"/>
          <c:order val="1"/>
          <c:tx>
            <c:strRef>
              <c:f>'results-survey998136'!$G$381</c:f>
              <c:strCache>
                <c:ptCount val="1"/>
                <c:pt idx="0">
                  <c:v>Potreba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'results-survey998136'!$H$379:$I$379</c:f>
              <c:strCache>
                <c:ptCount val="2"/>
                <c:pt idx="0">
                  <c:v>Nagrađivanje i motivacija zaposlenika</c:v>
                </c:pt>
                <c:pt idx="1">
                  <c:v>Kažnjavanje</c:v>
                </c:pt>
              </c:strCache>
            </c:strRef>
          </c:cat>
          <c:val>
            <c:numRef>
              <c:f>'results-survey998136'!$H$381:$I$381</c:f>
              <c:numCache>
                <c:formatCode>General</c:formatCode>
                <c:ptCount val="2"/>
                <c:pt idx="0">
                  <c:v>4.0999999999999996</c:v>
                </c:pt>
                <c:pt idx="1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56-46C1-A460-DF175CAF7C1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20459504"/>
        <c:axId val="420460816"/>
      </c:barChart>
      <c:catAx>
        <c:axId val="420459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420460816"/>
        <c:crosses val="autoZero"/>
        <c:auto val="1"/>
        <c:lblAlgn val="ctr"/>
        <c:lblOffset val="100"/>
        <c:noMultiLvlLbl val="0"/>
      </c:catAx>
      <c:valAx>
        <c:axId val="420460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420459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sz="1800" b="0" i="0" baseline="0">
                <a:effectLst/>
              </a:rPr>
              <a:t>Uporaba i važnost pokazatelja uspješnosti za:</a:t>
            </a:r>
            <a:endParaRPr lang="hr-HR" sz="18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'results-survey998136'!$G$412</c:f>
              <c:strCache>
                <c:ptCount val="1"/>
                <c:pt idx="0">
                  <c:v>Trenutno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'results-survey998136'!$H$411:$I$411</c:f>
              <c:strCache>
                <c:ptCount val="2"/>
                <c:pt idx="0">
                  <c:v>Osiguravanje kvalitete</c:v>
                </c:pt>
                <c:pt idx="1">
                  <c:v>Samovrednovanje</c:v>
                </c:pt>
              </c:strCache>
            </c:strRef>
          </c:cat>
          <c:val>
            <c:numRef>
              <c:f>'results-survey998136'!$H$412:$I$412</c:f>
              <c:numCache>
                <c:formatCode>General</c:formatCode>
                <c:ptCount val="2"/>
                <c:pt idx="0">
                  <c:v>4</c:v>
                </c:pt>
                <c:pt idx="1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6B-403B-9891-5C59EC04D88D}"/>
            </c:ext>
          </c:extLst>
        </c:ser>
        <c:ser>
          <c:idx val="1"/>
          <c:order val="1"/>
          <c:tx>
            <c:strRef>
              <c:f>'results-survey998136'!$G$413</c:f>
              <c:strCache>
                <c:ptCount val="1"/>
                <c:pt idx="0">
                  <c:v>Potreba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'results-survey998136'!$H$411:$I$411</c:f>
              <c:strCache>
                <c:ptCount val="2"/>
                <c:pt idx="0">
                  <c:v>Osiguravanje kvalitete</c:v>
                </c:pt>
                <c:pt idx="1">
                  <c:v>Samovrednovanje</c:v>
                </c:pt>
              </c:strCache>
            </c:strRef>
          </c:cat>
          <c:val>
            <c:numRef>
              <c:f>'results-survey998136'!$H$413:$I$413</c:f>
              <c:numCache>
                <c:formatCode>General</c:formatCode>
                <c:ptCount val="2"/>
                <c:pt idx="0">
                  <c:v>4.5999999999999996</c:v>
                </c:pt>
                <c:pt idx="1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36B-403B-9891-5C59EC04D88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46270248"/>
        <c:axId val="446262048"/>
      </c:barChart>
      <c:catAx>
        <c:axId val="446270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446262048"/>
        <c:crosses val="autoZero"/>
        <c:auto val="1"/>
        <c:lblAlgn val="ctr"/>
        <c:lblOffset val="100"/>
        <c:noMultiLvlLbl val="0"/>
      </c:catAx>
      <c:valAx>
        <c:axId val="446262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446270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cap="none" spc="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hr-HR"/>
              <a:t>Uporaba i važnost pokazatelja uspješnosti za: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cap="none" spc="5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'results-survey998136'!$F$355</c:f>
              <c:strCache>
                <c:ptCount val="1"/>
                <c:pt idx="0">
                  <c:v>Trenutno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'results-survey998136'!$G$354:$H$354</c:f>
              <c:strCache>
                <c:ptCount val="2"/>
                <c:pt idx="0">
                  <c:v>Benchmarking</c:v>
                </c:pt>
                <c:pt idx="1">
                  <c:v>Internacionalizaciju</c:v>
                </c:pt>
              </c:strCache>
            </c:strRef>
          </c:cat>
          <c:val>
            <c:numRef>
              <c:f>'results-survey998136'!$G$355:$H$355</c:f>
              <c:numCache>
                <c:formatCode>General</c:formatCode>
                <c:ptCount val="2"/>
                <c:pt idx="0">
                  <c:v>3.1</c:v>
                </c:pt>
                <c:pt idx="1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F7-4DC6-A536-7567E924985B}"/>
            </c:ext>
          </c:extLst>
        </c:ser>
        <c:ser>
          <c:idx val="1"/>
          <c:order val="1"/>
          <c:tx>
            <c:strRef>
              <c:f>'results-survey998136'!$F$356</c:f>
              <c:strCache>
                <c:ptCount val="1"/>
                <c:pt idx="0">
                  <c:v>Potreba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'results-survey998136'!$G$354:$H$354</c:f>
              <c:strCache>
                <c:ptCount val="2"/>
                <c:pt idx="0">
                  <c:v>Benchmarking</c:v>
                </c:pt>
                <c:pt idx="1">
                  <c:v>Internacionalizaciju</c:v>
                </c:pt>
              </c:strCache>
            </c:strRef>
          </c:cat>
          <c:val>
            <c:numRef>
              <c:f>'results-survey998136'!$G$356:$H$356</c:f>
              <c:numCache>
                <c:formatCode>General</c:formatCode>
                <c:ptCount val="2"/>
                <c:pt idx="0">
                  <c:v>3.7</c:v>
                </c:pt>
                <c:pt idx="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2F7-4DC6-A536-7567E924985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14987880"/>
        <c:axId val="414975416"/>
      </c:barChart>
      <c:catAx>
        <c:axId val="414987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414975416"/>
        <c:crosses val="autoZero"/>
        <c:auto val="1"/>
        <c:lblAlgn val="ctr"/>
        <c:lblOffset val="100"/>
        <c:noMultiLvlLbl val="0"/>
      </c:catAx>
      <c:valAx>
        <c:axId val="414975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414987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cap="none" spc="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hr-HR" sz="1800" b="0" i="0" baseline="0">
                <a:effectLst/>
              </a:rPr>
              <a:t>Uporaba i važnost pokazatelja uspješnosti za:</a:t>
            </a:r>
            <a:endParaRPr lang="hr-HR" sz="18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cap="none" spc="5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'results-survey998136'!$F$380</c:f>
              <c:strCache>
                <c:ptCount val="1"/>
                <c:pt idx="0">
                  <c:v>Trenutno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'results-survey998136'!$G$379:$H$379</c:f>
              <c:strCache>
                <c:ptCount val="2"/>
                <c:pt idx="0">
                  <c:v>Informiranje javnosti</c:v>
                </c:pt>
                <c:pt idx="1">
                  <c:v>Povećanje transparentnosti</c:v>
                </c:pt>
              </c:strCache>
            </c:strRef>
          </c:cat>
          <c:val>
            <c:numRef>
              <c:f>'results-survey998136'!$G$380:$H$380</c:f>
              <c:numCache>
                <c:formatCode>General</c:formatCode>
                <c:ptCount val="2"/>
                <c:pt idx="0">
                  <c:v>3</c:v>
                </c:pt>
                <c:pt idx="1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27-4E33-B592-89BCD3BA2EA9}"/>
            </c:ext>
          </c:extLst>
        </c:ser>
        <c:ser>
          <c:idx val="1"/>
          <c:order val="1"/>
          <c:tx>
            <c:strRef>
              <c:f>'results-survey998136'!$F$381</c:f>
              <c:strCache>
                <c:ptCount val="1"/>
                <c:pt idx="0">
                  <c:v>Potreba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'results-survey998136'!$G$379:$H$379</c:f>
              <c:strCache>
                <c:ptCount val="2"/>
                <c:pt idx="0">
                  <c:v>Informiranje javnosti</c:v>
                </c:pt>
                <c:pt idx="1">
                  <c:v>Povećanje transparentnosti</c:v>
                </c:pt>
              </c:strCache>
            </c:strRef>
          </c:cat>
          <c:val>
            <c:numRef>
              <c:f>'results-survey998136'!$G$381:$H$381</c:f>
              <c:numCache>
                <c:formatCode>General</c:formatCode>
                <c:ptCount val="2"/>
                <c:pt idx="0">
                  <c:v>3.6</c:v>
                </c:pt>
                <c:pt idx="1">
                  <c:v>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727-4E33-B592-89BCD3BA2EA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16597864"/>
        <c:axId val="416592944"/>
      </c:barChart>
      <c:catAx>
        <c:axId val="416597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416592944"/>
        <c:crosses val="autoZero"/>
        <c:auto val="1"/>
        <c:lblAlgn val="ctr"/>
        <c:lblOffset val="100"/>
        <c:noMultiLvlLbl val="0"/>
      </c:catAx>
      <c:valAx>
        <c:axId val="416592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416597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cap="none" spc="2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sz="1600"/>
              <a:t>Izvor</a:t>
            </a:r>
            <a:r>
              <a:rPr lang="en-US" sz="1600"/>
              <a:t> </a:t>
            </a:r>
            <a:r>
              <a:rPr lang="hr-HR" sz="1600"/>
              <a:t>informacija</a:t>
            </a:r>
            <a:r>
              <a:rPr lang="en-US" sz="1600"/>
              <a:t> potrebn</a:t>
            </a:r>
            <a:r>
              <a:rPr lang="hr-HR" sz="1600"/>
              <a:t>ih</a:t>
            </a:r>
            <a:r>
              <a:rPr lang="en-US" sz="1600"/>
              <a:t> za mjerenje uspješnosti</a:t>
            </a:r>
            <a:r>
              <a:rPr lang="hr-HR" sz="1600"/>
              <a:t> su: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'results-survey998136'!$F$872:$F$877</c:f>
              <c:strCache>
                <c:ptCount val="6"/>
                <c:pt idx="0">
                  <c:v>Integrirani informacijski sustav visokih učilišta (ISVU) </c:v>
                </c:pt>
                <c:pt idx="1">
                  <c:v>Kadrovska služba </c:v>
                </c:pt>
                <c:pt idx="2">
                  <c:v>Računovodstvena služba</c:v>
                </c:pt>
                <c:pt idx="3">
                  <c:v>Studentska služba </c:v>
                </c:pt>
                <c:pt idx="4">
                  <c:v>Interni izvještaji </c:v>
                </c:pt>
                <c:pt idx="5">
                  <c:v>Ostalo</c:v>
                </c:pt>
              </c:strCache>
            </c:strRef>
          </c:cat>
          <c:val>
            <c:numRef>
              <c:f>'results-survey998136'!$G$872:$G$877</c:f>
              <c:numCache>
                <c:formatCode>0.00%</c:formatCode>
                <c:ptCount val="6"/>
                <c:pt idx="0">
                  <c:v>0.83720930232558144</c:v>
                </c:pt>
                <c:pt idx="1">
                  <c:v>0.67441860465116277</c:v>
                </c:pt>
                <c:pt idx="2">
                  <c:v>0.90697674418604646</c:v>
                </c:pt>
                <c:pt idx="3">
                  <c:v>0.7441860465116279</c:v>
                </c:pt>
                <c:pt idx="4">
                  <c:v>0.72093023255813948</c:v>
                </c:pt>
                <c:pt idx="5">
                  <c:v>6.9767441860465115E-2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1C-4304-89BD-A8C92BA7F9C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444639720"/>
        <c:axId val="444644312"/>
      </c:barChart>
      <c:catAx>
        <c:axId val="4446397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444644312"/>
        <c:crosses val="autoZero"/>
        <c:auto val="1"/>
        <c:lblAlgn val="ctr"/>
        <c:lblOffset val="100"/>
        <c:noMultiLvlLbl val="0"/>
      </c:catAx>
      <c:valAx>
        <c:axId val="444644312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crossAx val="4446397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none" spc="2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/>
              <a:t>Važnost pokazatelja uspješnosti za: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'results-survey998136'!$F$899</c:f>
              <c:strCache>
                <c:ptCount val="1"/>
                <c:pt idx="0">
                  <c:v>Prosječna ocjena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'results-survey998136'!$G$898:$M$898</c:f>
              <c:strCache>
                <c:ptCount val="7"/>
                <c:pt idx="0">
                  <c:v>Menadžere</c:v>
                </c:pt>
                <c:pt idx="1">
                  <c:v>Korisnike usluga</c:v>
                </c:pt>
                <c:pt idx="2">
                  <c:v>Nadležni proračun</c:v>
                </c:pt>
                <c:pt idx="3">
                  <c:v>Regulatorna tijela</c:v>
                </c:pt>
                <c:pt idx="4">
                  <c:v>Zaposlenike</c:v>
                </c:pt>
                <c:pt idx="5">
                  <c:v>Medije</c:v>
                </c:pt>
                <c:pt idx="6">
                  <c:v>Javnost</c:v>
                </c:pt>
              </c:strCache>
            </c:strRef>
          </c:cat>
          <c:val>
            <c:numRef>
              <c:f>'results-survey998136'!$G$899:$M$899</c:f>
              <c:numCache>
                <c:formatCode>General</c:formatCode>
                <c:ptCount val="7"/>
                <c:pt idx="0">
                  <c:v>4.67</c:v>
                </c:pt>
                <c:pt idx="1">
                  <c:v>4.21</c:v>
                </c:pt>
                <c:pt idx="2">
                  <c:v>4.16</c:v>
                </c:pt>
                <c:pt idx="3">
                  <c:v>4.1100000000000003</c:v>
                </c:pt>
                <c:pt idx="4">
                  <c:v>4.21</c:v>
                </c:pt>
                <c:pt idx="5">
                  <c:v>3.3</c:v>
                </c:pt>
                <c:pt idx="6">
                  <c:v>3.49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19-48C6-8B5C-5F88AB042D0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420433592"/>
        <c:axId val="420434248"/>
      </c:barChart>
      <c:catAx>
        <c:axId val="4204335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420434248"/>
        <c:crosses val="autoZero"/>
        <c:auto val="1"/>
        <c:lblAlgn val="ctr"/>
        <c:lblOffset val="100"/>
        <c:noMultiLvlLbl val="0"/>
      </c:catAx>
      <c:valAx>
        <c:axId val="420434248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204335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sz="2000" b="0" i="0" baseline="0">
                <a:effectLst/>
              </a:rPr>
              <a:t>Ustanova je definirala strateške ciljeve i to:</a:t>
            </a:r>
            <a:endParaRPr lang="hr-HR" sz="20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204-4A54-95D7-D94D7D3F476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204-4A54-95D7-D94D7D3F476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204-4A54-95D7-D94D7D3F476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204-4A54-95D7-D94D7D3F476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5204-4A54-95D7-D94D7D3F476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'results-survey998136'!$E$34:$E$38</c:f>
              <c:strCache>
                <c:ptCount val="5"/>
                <c:pt idx="0">
                  <c:v>Financijske i nefinancijske</c:v>
                </c:pt>
                <c:pt idx="1">
                  <c:v>Samo nefinancijske </c:v>
                </c:pt>
                <c:pt idx="2">
                  <c:v>Samo financijske </c:v>
                </c:pt>
                <c:pt idx="3">
                  <c:v>Ciljevi postoje ali nisu usklađeni strategijom </c:v>
                </c:pt>
                <c:pt idx="4">
                  <c:v>Nema definirane ciljeve </c:v>
                </c:pt>
              </c:strCache>
            </c:strRef>
          </c:cat>
          <c:val>
            <c:numRef>
              <c:f>'results-survey998136'!$F$34:$F$38</c:f>
              <c:numCache>
                <c:formatCode>0.00%</c:formatCode>
                <c:ptCount val="5"/>
                <c:pt idx="0">
                  <c:v>0.67441860465116277</c:v>
                </c:pt>
                <c:pt idx="1">
                  <c:v>0.2558139534883721</c:v>
                </c:pt>
                <c:pt idx="2">
                  <c:v>0</c:v>
                </c:pt>
                <c:pt idx="3">
                  <c:v>2.3255813953488372E-2</c:v>
                </c:pt>
                <c:pt idx="4">
                  <c:v>4.6511627906976744E-2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204-4A54-95D7-D94D7D3F476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'results-survey998136'!$E$66</c:f>
              <c:strCache>
                <c:ptCount val="1"/>
                <c:pt idx="0">
                  <c:v>Na sastancima Upravnih/Fakultetskih/Stručnih vijeća i prilikom donošenja godišnjih izvješća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'results-survey998136'!$F$66</c:f>
              <c:numCache>
                <c:formatCode>0.00%</c:formatCode>
                <c:ptCount val="1"/>
                <c:pt idx="0">
                  <c:v>0.90697674418604646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C7-4347-91C4-27268446F629}"/>
            </c:ext>
          </c:extLst>
        </c:ser>
        <c:ser>
          <c:idx val="1"/>
          <c:order val="1"/>
          <c:tx>
            <c:strRef>
              <c:f>'results-survey998136'!$E$67</c:f>
              <c:strCache>
                <c:ptCount val="1"/>
                <c:pt idx="0">
                  <c:v>Redovno (mjesečno, kvartalno) užem krugu rukovodstva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'results-survey998136'!$F$67</c:f>
              <c:numCache>
                <c:formatCode>0.00%</c:formatCode>
                <c:ptCount val="1"/>
                <c:pt idx="0">
                  <c:v>0.41860465116279072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9C7-4347-91C4-27268446F629}"/>
            </c:ext>
          </c:extLst>
        </c:ser>
        <c:ser>
          <c:idx val="2"/>
          <c:order val="2"/>
          <c:tx>
            <c:strRef>
              <c:f>'results-survey998136'!$E$68</c:f>
              <c:strCache>
                <c:ptCount val="1"/>
                <c:pt idx="0">
                  <c:v>Periodično do najniže razine rukovođenja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'results-survey998136'!$F$68</c:f>
              <c:numCache>
                <c:formatCode>0.00%</c:formatCode>
                <c:ptCount val="1"/>
                <c:pt idx="0">
                  <c:v>0.16279069767441862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9C7-4347-91C4-27268446F629}"/>
            </c:ext>
          </c:extLst>
        </c:ser>
        <c:ser>
          <c:idx val="3"/>
          <c:order val="3"/>
          <c:tx>
            <c:strRef>
              <c:f>'results-survey998136'!$E$69</c:f>
              <c:strCache>
                <c:ptCount val="1"/>
                <c:pt idx="0">
                  <c:v>Kontinuirano svim zaposlenicima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'results-survey998136'!$F$69</c:f>
              <c:numCache>
                <c:formatCode>0.00%</c:formatCode>
                <c:ptCount val="1"/>
                <c:pt idx="0">
                  <c:v>6.9767441860465115E-2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9C7-4347-91C4-27268446F62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55570128"/>
        <c:axId val="455571768"/>
      </c:barChart>
      <c:catAx>
        <c:axId val="455570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455571768"/>
        <c:crosses val="autoZero"/>
        <c:auto val="1"/>
        <c:lblAlgn val="ctr"/>
        <c:lblOffset val="100"/>
        <c:noMultiLvlLbl val="0"/>
      </c:catAx>
      <c:valAx>
        <c:axId val="455571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455570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none" spc="2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Mjerenje uspješnosti poslovanja ustanove obavlja se na jedan od ovih način</a:t>
            </a:r>
            <a:r>
              <a:rPr lang="hr-HR"/>
              <a:t>a: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'results-survey998136'!$E$87:$E$91</c:f>
              <c:strCache>
                <c:ptCount val="5"/>
                <c:pt idx="0">
                  <c:v>Ne provodi se mjerenje uspješnosti poslovanja </c:v>
                </c:pt>
                <c:pt idx="1">
                  <c:v>Provodi se u obliku periodičkih i godišnjih izvještaja </c:v>
                </c:pt>
                <c:pt idx="2">
                  <c:v>Provodi se kontinuirano praćenjem većeg broja financijskih pokazatelja </c:v>
                </c:pt>
                <c:pt idx="3">
                  <c:v>Provodi se kontinuirano pomoću financijskih i nefinancijskih pokazatelja</c:v>
                </c:pt>
                <c:pt idx="4">
                  <c:v>Ostalo</c:v>
                </c:pt>
              </c:strCache>
            </c:strRef>
          </c:cat>
          <c:val>
            <c:numRef>
              <c:f>'results-survey998136'!$F$87:$F$91</c:f>
              <c:numCache>
                <c:formatCode>0.00%</c:formatCode>
                <c:ptCount val="5"/>
                <c:pt idx="0">
                  <c:v>4.6511627906976744E-2</c:v>
                </c:pt>
                <c:pt idx="1">
                  <c:v>0.46511627906976744</c:v>
                </c:pt>
                <c:pt idx="2">
                  <c:v>2.3255813953488372E-2</c:v>
                </c:pt>
                <c:pt idx="3">
                  <c:v>0.41860465116279072</c:v>
                </c:pt>
                <c:pt idx="4">
                  <c:v>4.6511627906976744E-2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FD-4B40-AF60-8E86B859A70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406753512"/>
        <c:axId val="406753184"/>
      </c:barChart>
      <c:catAx>
        <c:axId val="4067535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406753184"/>
        <c:crosses val="autoZero"/>
        <c:auto val="1"/>
        <c:lblAlgn val="ctr"/>
        <c:lblOffset val="100"/>
        <c:noMultiLvlLbl val="0"/>
      </c:catAx>
      <c:valAx>
        <c:axId val="406753184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crossAx val="406753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sz="1400" b="0" i="0" baseline="0">
                <a:effectLst/>
              </a:rPr>
              <a:t>Pokazatelji uspješnosti koje ste definirali odnose se na:</a:t>
            </a:r>
            <a:endParaRPr lang="hr-HR" sz="11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'results-survey998136'!$E$115</c:f>
              <c:strCache>
                <c:ptCount val="1"/>
                <c:pt idx="0">
                  <c:v>Studente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'results-survey998136'!$F$115</c:f>
              <c:numCache>
                <c:formatCode>0.00%</c:formatCode>
                <c:ptCount val="1"/>
                <c:pt idx="0">
                  <c:v>0.69767441860465107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0D-42DE-8C79-A06EFE8B1A47}"/>
            </c:ext>
          </c:extLst>
        </c:ser>
        <c:ser>
          <c:idx val="1"/>
          <c:order val="1"/>
          <c:tx>
            <c:strRef>
              <c:f>'results-survey998136'!$E$116</c:f>
              <c:strCache>
                <c:ptCount val="1"/>
                <c:pt idx="0">
                  <c:v>Nastavnike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'results-survey998136'!$F$116</c:f>
              <c:numCache>
                <c:formatCode>0.00%</c:formatCode>
                <c:ptCount val="1"/>
                <c:pt idx="0">
                  <c:v>0.67441860465116277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C0D-42DE-8C79-A06EFE8B1A47}"/>
            </c:ext>
          </c:extLst>
        </c:ser>
        <c:ser>
          <c:idx val="2"/>
          <c:order val="2"/>
          <c:tx>
            <c:strRef>
              <c:f>'results-survey998136'!$E$117</c:f>
              <c:strCache>
                <c:ptCount val="1"/>
                <c:pt idx="0">
                  <c:v>Nastavni proces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'results-survey998136'!$F$117</c:f>
              <c:numCache>
                <c:formatCode>0.00%</c:formatCode>
                <c:ptCount val="1"/>
                <c:pt idx="0">
                  <c:v>0.69767441860465107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C0D-42DE-8C79-A06EFE8B1A47}"/>
            </c:ext>
          </c:extLst>
        </c:ser>
        <c:ser>
          <c:idx val="3"/>
          <c:order val="3"/>
          <c:tx>
            <c:strRef>
              <c:f>'results-survey998136'!$E$118</c:f>
              <c:strCache>
                <c:ptCount val="1"/>
                <c:pt idx="0">
                  <c:v>Stručni i znanstveno-istraživački rad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'results-survey998136'!$F$118</c:f>
              <c:numCache>
                <c:formatCode>0.00%</c:formatCode>
                <c:ptCount val="1"/>
                <c:pt idx="0">
                  <c:v>0.83720930232558144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C0D-42DE-8C79-A06EFE8B1A47}"/>
            </c:ext>
          </c:extLst>
        </c:ser>
        <c:ser>
          <c:idx val="4"/>
          <c:order val="4"/>
          <c:tx>
            <c:strRef>
              <c:f>'results-survey998136'!$E$119</c:f>
              <c:strCache>
                <c:ptCount val="1"/>
                <c:pt idx="0">
                  <c:v>Materijalne i financijske resurse 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'results-survey998136'!$F$119</c:f>
              <c:numCache>
                <c:formatCode>0.00%</c:formatCode>
                <c:ptCount val="1"/>
                <c:pt idx="0">
                  <c:v>0.79069767441860461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C0D-42DE-8C79-A06EFE8B1A47}"/>
            </c:ext>
          </c:extLst>
        </c:ser>
        <c:ser>
          <c:idx val="5"/>
          <c:order val="5"/>
          <c:tx>
            <c:strRef>
              <c:f>'results-survey998136'!$E$120</c:f>
              <c:strCache>
                <c:ptCount val="1"/>
                <c:pt idx="0">
                  <c:v>Ostalo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'results-survey998136'!$F$120</c:f>
              <c:numCache>
                <c:formatCode>0.00%</c:formatCode>
                <c:ptCount val="1"/>
                <c:pt idx="0">
                  <c:v>4.6511627906976744E-2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C0D-42DE-8C79-A06EFE8B1A4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10474072"/>
        <c:axId val="410473088"/>
      </c:barChart>
      <c:catAx>
        <c:axId val="41047407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10473088"/>
        <c:crosses val="autoZero"/>
        <c:auto val="1"/>
        <c:lblAlgn val="ctr"/>
        <c:lblOffset val="100"/>
        <c:noMultiLvlLbl val="0"/>
      </c:catAx>
      <c:valAx>
        <c:axId val="410473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410474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hr-HR" sz="1800" b="0" i="0" baseline="0">
                <a:effectLst/>
              </a:rPr>
              <a:t>Rezultati mjerenja uspješnosti su podloga za:</a:t>
            </a:r>
            <a:endParaRPr lang="hr-HR" sz="18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1</c:v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'results-survey998136'!$I$163:$K$163</c:f>
              <c:strCache>
                <c:ptCount val="3"/>
                <c:pt idx="0">
                  <c:v>Kratkoročne odluke</c:v>
                </c:pt>
                <c:pt idx="1">
                  <c:v>Srednjoročne odluke</c:v>
                </c:pt>
                <c:pt idx="2">
                  <c:v>Dugoročne odluke</c:v>
                </c:pt>
              </c:strCache>
            </c:strRef>
          </c:cat>
          <c:val>
            <c:numRef>
              <c:f>'results-survey998136'!$I$164:$K$164</c:f>
              <c:numCache>
                <c:formatCode>General</c:formatCode>
                <c:ptCount val="3"/>
                <c:pt idx="0">
                  <c:v>11</c:v>
                </c:pt>
                <c:pt idx="1">
                  <c:v>4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8D-4B9A-BAD6-8A68E772B2DF}"/>
            </c:ext>
          </c:extLst>
        </c:ser>
        <c:ser>
          <c:idx val="1"/>
          <c:order val="1"/>
          <c:tx>
            <c:v>2</c:v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'results-survey998136'!$I$163:$K$163</c:f>
              <c:strCache>
                <c:ptCount val="3"/>
                <c:pt idx="0">
                  <c:v>Kratkoročne odluke</c:v>
                </c:pt>
                <c:pt idx="1">
                  <c:v>Srednjoročne odluke</c:v>
                </c:pt>
                <c:pt idx="2">
                  <c:v>Dugoročne odluke</c:v>
                </c:pt>
              </c:strCache>
            </c:strRef>
          </c:cat>
          <c:val>
            <c:numRef>
              <c:f>'results-survey998136'!$I$165:$K$165</c:f>
              <c:numCache>
                <c:formatCode>General</c:formatCode>
                <c:ptCount val="3"/>
                <c:pt idx="0">
                  <c:v>7</c:v>
                </c:pt>
                <c:pt idx="1">
                  <c:v>5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F8D-4B9A-BAD6-8A68E772B2DF}"/>
            </c:ext>
          </c:extLst>
        </c:ser>
        <c:ser>
          <c:idx val="2"/>
          <c:order val="2"/>
          <c:tx>
            <c:v>3</c:v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'results-survey998136'!$I$163:$K$163</c:f>
              <c:strCache>
                <c:ptCount val="3"/>
                <c:pt idx="0">
                  <c:v>Kratkoročne odluke</c:v>
                </c:pt>
                <c:pt idx="1">
                  <c:v>Srednjoročne odluke</c:v>
                </c:pt>
                <c:pt idx="2">
                  <c:v>Dugoročne odluke</c:v>
                </c:pt>
              </c:strCache>
            </c:strRef>
          </c:cat>
          <c:val>
            <c:numRef>
              <c:f>'results-survey998136'!$I$166:$K$166</c:f>
              <c:numCache>
                <c:formatCode>General</c:formatCode>
                <c:ptCount val="3"/>
                <c:pt idx="0">
                  <c:v>12</c:v>
                </c:pt>
                <c:pt idx="1">
                  <c:v>14</c:v>
                </c:pt>
                <c:pt idx="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F8D-4B9A-BAD6-8A68E772B2DF}"/>
            </c:ext>
          </c:extLst>
        </c:ser>
        <c:ser>
          <c:idx val="3"/>
          <c:order val="3"/>
          <c:tx>
            <c:v>4</c:v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'results-survey998136'!$I$163:$K$163</c:f>
              <c:strCache>
                <c:ptCount val="3"/>
                <c:pt idx="0">
                  <c:v>Kratkoročne odluke</c:v>
                </c:pt>
                <c:pt idx="1">
                  <c:v>Srednjoročne odluke</c:v>
                </c:pt>
                <c:pt idx="2">
                  <c:v>Dugoročne odluke</c:v>
                </c:pt>
              </c:strCache>
            </c:strRef>
          </c:cat>
          <c:val>
            <c:numRef>
              <c:f>'results-survey998136'!$I$167:$K$167</c:f>
              <c:numCache>
                <c:formatCode>General</c:formatCode>
                <c:ptCount val="3"/>
                <c:pt idx="0">
                  <c:v>7</c:v>
                </c:pt>
                <c:pt idx="1">
                  <c:v>14</c:v>
                </c:pt>
                <c:pt idx="2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F8D-4B9A-BAD6-8A68E772B2DF}"/>
            </c:ext>
          </c:extLst>
        </c:ser>
        <c:ser>
          <c:idx val="4"/>
          <c:order val="4"/>
          <c:tx>
            <c:v>5</c:v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'results-survey998136'!$I$163:$K$163</c:f>
              <c:strCache>
                <c:ptCount val="3"/>
                <c:pt idx="0">
                  <c:v>Kratkoročne odluke</c:v>
                </c:pt>
                <c:pt idx="1">
                  <c:v>Srednjoročne odluke</c:v>
                </c:pt>
                <c:pt idx="2">
                  <c:v>Dugoročne odluke</c:v>
                </c:pt>
              </c:strCache>
            </c:strRef>
          </c:cat>
          <c:val>
            <c:numRef>
              <c:f>'results-survey998136'!$I$168:$K$168</c:f>
              <c:numCache>
                <c:formatCode>General</c:formatCode>
                <c:ptCount val="3"/>
                <c:pt idx="0">
                  <c:v>6</c:v>
                </c:pt>
                <c:pt idx="1">
                  <c:v>6</c:v>
                </c:pt>
                <c:pt idx="2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F8D-4B9A-BAD6-8A68E772B2D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13577744"/>
        <c:axId val="413574464"/>
      </c:barChart>
      <c:catAx>
        <c:axId val="413577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413574464"/>
        <c:crosses val="autoZero"/>
        <c:auto val="1"/>
        <c:lblAlgn val="ctr"/>
        <c:lblOffset val="100"/>
        <c:noMultiLvlLbl val="0"/>
      </c:catAx>
      <c:valAx>
        <c:axId val="413574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413577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sz="1800" b="0" i="0" baseline="0">
                <a:effectLst/>
              </a:rPr>
              <a:t>Rezultati mjerenja uspješnosti su podloga za:</a:t>
            </a:r>
            <a:endParaRPr lang="hr-HR" sz="18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1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'results-survey998136'!$I$211:$J$211</c:f>
              <c:strCache>
                <c:ptCount val="2"/>
                <c:pt idx="0">
                  <c:v>Promjene strateških planova</c:v>
                </c:pt>
                <c:pt idx="1">
                  <c:v>Nadzor uspješnosti pruženih usluga</c:v>
                </c:pt>
              </c:strCache>
            </c:strRef>
          </c:cat>
          <c:val>
            <c:numRef>
              <c:f>'results-survey998136'!$I$212:$J$212</c:f>
              <c:numCache>
                <c:formatCode>General</c:formatCode>
                <c:ptCount val="2"/>
                <c:pt idx="0">
                  <c:v>4</c:v>
                </c:pt>
                <c:pt idx="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A5-43B4-87F3-51EA9B122453}"/>
            </c:ext>
          </c:extLst>
        </c:ser>
        <c:ser>
          <c:idx val="1"/>
          <c:order val="1"/>
          <c:tx>
            <c:v>2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'results-survey998136'!$I$211:$J$211</c:f>
              <c:strCache>
                <c:ptCount val="2"/>
                <c:pt idx="0">
                  <c:v>Promjene strateških planova</c:v>
                </c:pt>
                <c:pt idx="1">
                  <c:v>Nadzor uspješnosti pruženih usluga</c:v>
                </c:pt>
              </c:strCache>
            </c:strRef>
          </c:cat>
          <c:val>
            <c:numRef>
              <c:f>'results-survey998136'!$I$213:$J$213</c:f>
              <c:numCache>
                <c:formatCode>General</c:formatCode>
                <c:ptCount val="2"/>
                <c:pt idx="0">
                  <c:v>3</c:v>
                </c:pt>
                <c:pt idx="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0A5-43B4-87F3-51EA9B122453}"/>
            </c:ext>
          </c:extLst>
        </c:ser>
        <c:ser>
          <c:idx val="2"/>
          <c:order val="2"/>
          <c:tx>
            <c:v>3</c:v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'results-survey998136'!$I$211:$J$211</c:f>
              <c:strCache>
                <c:ptCount val="2"/>
                <c:pt idx="0">
                  <c:v>Promjene strateških planova</c:v>
                </c:pt>
                <c:pt idx="1">
                  <c:v>Nadzor uspješnosti pruženih usluga</c:v>
                </c:pt>
              </c:strCache>
            </c:strRef>
          </c:cat>
          <c:val>
            <c:numRef>
              <c:f>'results-survey998136'!$I$214:$J$214</c:f>
              <c:numCache>
                <c:formatCode>General</c:formatCode>
                <c:ptCount val="2"/>
                <c:pt idx="0">
                  <c:v>12</c:v>
                </c:pt>
                <c:pt idx="1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0A5-43B4-87F3-51EA9B122453}"/>
            </c:ext>
          </c:extLst>
        </c:ser>
        <c:ser>
          <c:idx val="3"/>
          <c:order val="3"/>
          <c:tx>
            <c:v>4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'results-survey998136'!$I$211:$J$211</c:f>
              <c:strCache>
                <c:ptCount val="2"/>
                <c:pt idx="0">
                  <c:v>Promjene strateških planova</c:v>
                </c:pt>
                <c:pt idx="1">
                  <c:v>Nadzor uspješnosti pruženih usluga</c:v>
                </c:pt>
              </c:strCache>
            </c:strRef>
          </c:cat>
          <c:val>
            <c:numRef>
              <c:f>'results-survey998136'!$I$215:$J$215</c:f>
              <c:numCache>
                <c:formatCode>General</c:formatCode>
                <c:ptCount val="2"/>
                <c:pt idx="0">
                  <c:v>12</c:v>
                </c:pt>
                <c:pt idx="1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0A5-43B4-87F3-51EA9B122453}"/>
            </c:ext>
          </c:extLst>
        </c:ser>
        <c:ser>
          <c:idx val="4"/>
          <c:order val="4"/>
          <c:tx>
            <c:v>5</c:v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'results-survey998136'!$I$211:$J$211</c:f>
              <c:strCache>
                <c:ptCount val="2"/>
                <c:pt idx="0">
                  <c:v>Promjene strateških planova</c:v>
                </c:pt>
                <c:pt idx="1">
                  <c:v>Nadzor uspješnosti pruženih usluga</c:v>
                </c:pt>
              </c:strCache>
            </c:strRef>
          </c:cat>
          <c:val>
            <c:numRef>
              <c:f>'results-survey998136'!$I$216:$J$216</c:f>
              <c:numCache>
                <c:formatCode>General</c:formatCode>
                <c:ptCount val="2"/>
                <c:pt idx="0">
                  <c:v>12</c:v>
                </c:pt>
                <c:pt idx="1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0A5-43B4-87F3-51EA9B12245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44466096"/>
        <c:axId val="444464128"/>
      </c:barChart>
      <c:catAx>
        <c:axId val="444466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444464128"/>
        <c:crosses val="autoZero"/>
        <c:auto val="1"/>
        <c:lblAlgn val="ctr"/>
        <c:lblOffset val="100"/>
        <c:noMultiLvlLbl val="0"/>
      </c:catAx>
      <c:valAx>
        <c:axId val="444464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444466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sz="1800" b="0" i="0" baseline="0">
                <a:effectLst/>
              </a:rPr>
              <a:t>Uporaba i važnost pokazatelja uspješnosti za:</a:t>
            </a:r>
            <a:endParaRPr lang="hr-HR" sz="18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'results-survey998136'!$H$255</c:f>
              <c:strCache>
                <c:ptCount val="1"/>
                <c:pt idx="0">
                  <c:v>Trenutno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'results-survey998136'!$I$254:$K$254</c:f>
              <c:strCache>
                <c:ptCount val="3"/>
                <c:pt idx="0">
                  <c:v>Financijsko planiranje i učinkovita raspodjela resursa</c:v>
                </c:pt>
                <c:pt idx="1">
                  <c:v>Praćenje učinkovitosti procesa</c:v>
                </c:pt>
                <c:pt idx="2">
                  <c:v>Unapređivanje i razvoj</c:v>
                </c:pt>
              </c:strCache>
            </c:strRef>
          </c:cat>
          <c:val>
            <c:numRef>
              <c:f>'results-survey998136'!$I$255:$K$255</c:f>
              <c:numCache>
                <c:formatCode>General</c:formatCode>
                <c:ptCount val="3"/>
                <c:pt idx="0">
                  <c:v>3.8</c:v>
                </c:pt>
                <c:pt idx="1">
                  <c:v>3.7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05-43D7-923F-DBC25A6C07B1}"/>
            </c:ext>
          </c:extLst>
        </c:ser>
        <c:ser>
          <c:idx val="1"/>
          <c:order val="1"/>
          <c:tx>
            <c:strRef>
              <c:f>'results-survey998136'!$H$256</c:f>
              <c:strCache>
                <c:ptCount val="1"/>
                <c:pt idx="0">
                  <c:v>Potreba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'results-survey998136'!$I$254:$K$254</c:f>
              <c:strCache>
                <c:ptCount val="3"/>
                <c:pt idx="0">
                  <c:v>Financijsko planiranje i učinkovita raspodjela resursa</c:v>
                </c:pt>
                <c:pt idx="1">
                  <c:v>Praćenje učinkovitosti procesa</c:v>
                </c:pt>
                <c:pt idx="2">
                  <c:v>Unapređivanje i razvoj</c:v>
                </c:pt>
              </c:strCache>
            </c:strRef>
          </c:cat>
          <c:val>
            <c:numRef>
              <c:f>'results-survey998136'!$I$256:$K$256</c:f>
              <c:numCache>
                <c:formatCode>General</c:formatCode>
                <c:ptCount val="3"/>
                <c:pt idx="0">
                  <c:v>4.4000000000000004</c:v>
                </c:pt>
                <c:pt idx="1">
                  <c:v>4.5999999999999996</c:v>
                </c:pt>
                <c:pt idx="2">
                  <c:v>4.5999999999999996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205-43D7-923F-DBC25A6C07B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44474296"/>
        <c:axId val="444472656"/>
      </c:barChart>
      <c:catAx>
        <c:axId val="444474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444472656"/>
        <c:crosses val="autoZero"/>
        <c:auto val="1"/>
        <c:lblAlgn val="ctr"/>
        <c:lblOffset val="100"/>
        <c:noMultiLvlLbl val="0"/>
      </c:catAx>
      <c:valAx>
        <c:axId val="444472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444474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sz="1800" b="0" i="0" baseline="0">
                <a:effectLst/>
              </a:rPr>
              <a:t>Uporaba i važnost pokazatelja uspješnosti za:</a:t>
            </a:r>
            <a:endParaRPr lang="hr-HR" sz="18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'results-survey998136'!$H$284</c:f>
              <c:strCache>
                <c:ptCount val="1"/>
                <c:pt idx="0">
                  <c:v>Trenutno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'results-survey998136'!$I$283:$J$283</c:f>
              <c:strCache>
                <c:ptCount val="2"/>
                <c:pt idx="0">
                  <c:v>Interna kontrola poslovanja</c:v>
                </c:pt>
                <c:pt idx="1">
                  <c:v>Eksterni nadzor poslovanja</c:v>
                </c:pt>
              </c:strCache>
            </c:strRef>
          </c:cat>
          <c:val>
            <c:numRef>
              <c:f>'results-survey998136'!$I$284:$J$284</c:f>
              <c:numCache>
                <c:formatCode>General</c:formatCode>
                <c:ptCount val="2"/>
                <c:pt idx="0">
                  <c:v>3.7</c:v>
                </c:pt>
                <c:pt idx="1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7B-4EDF-9AE2-132E54B08C3A}"/>
            </c:ext>
          </c:extLst>
        </c:ser>
        <c:ser>
          <c:idx val="1"/>
          <c:order val="1"/>
          <c:tx>
            <c:strRef>
              <c:f>'results-survey998136'!$H$285</c:f>
              <c:strCache>
                <c:ptCount val="1"/>
                <c:pt idx="0">
                  <c:v>Potreba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'results-survey998136'!$I$283:$J$283</c:f>
              <c:strCache>
                <c:ptCount val="2"/>
                <c:pt idx="0">
                  <c:v>Interna kontrola poslovanja</c:v>
                </c:pt>
                <c:pt idx="1">
                  <c:v>Eksterni nadzor poslovanja</c:v>
                </c:pt>
              </c:strCache>
            </c:strRef>
          </c:cat>
          <c:val>
            <c:numRef>
              <c:f>'results-survey998136'!$I$285:$J$285</c:f>
              <c:numCache>
                <c:formatCode>General</c:formatCode>
                <c:ptCount val="2"/>
                <c:pt idx="0">
                  <c:v>4.5</c:v>
                </c:pt>
                <c:pt idx="1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37B-4EDF-9AE2-132E54B08C3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12257712"/>
        <c:axId val="412249184"/>
      </c:barChart>
      <c:catAx>
        <c:axId val="412257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412249184"/>
        <c:crosses val="autoZero"/>
        <c:auto val="1"/>
        <c:lblAlgn val="ctr"/>
        <c:lblOffset val="100"/>
        <c:noMultiLvlLbl val="0"/>
      </c:catAx>
      <c:valAx>
        <c:axId val="412249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412257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1600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1600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1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21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8B5F7-C450-45B1-9216-33BF6CA7CE51}" type="datetimeFigureOut">
              <a:rPr lang="hr-HR" smtClean="0"/>
              <a:t>12.6.2018.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0663F6B2-02B1-4D1F-823F-059CD39A6E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51451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8B5F7-C450-45B1-9216-33BF6CA7CE51}" type="datetimeFigureOut">
              <a:rPr lang="hr-HR" smtClean="0"/>
              <a:t>12.6.2018.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3F6B2-02B1-4D1F-823F-059CD39A6E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72817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8B5F7-C450-45B1-9216-33BF6CA7CE51}" type="datetimeFigureOut">
              <a:rPr lang="hr-HR" smtClean="0"/>
              <a:t>12.6.2018.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3F6B2-02B1-4D1F-823F-059CD39A6E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59521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8B5F7-C450-45B1-9216-33BF6CA7CE51}" type="datetimeFigureOut">
              <a:rPr lang="hr-HR" smtClean="0"/>
              <a:t>12.6.2018.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3F6B2-02B1-4D1F-823F-059CD39A6E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84435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9C78B5F7-C450-45B1-9216-33BF6CA7CE51}" type="datetimeFigureOut">
              <a:rPr lang="hr-HR" smtClean="0"/>
              <a:t>12.6.2018.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hr-HR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0663F6B2-02B1-4D1F-823F-059CD39A6E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1427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8B5F7-C450-45B1-9216-33BF6CA7CE51}" type="datetimeFigureOut">
              <a:rPr lang="hr-HR" smtClean="0"/>
              <a:t>12.6.2018.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3F6B2-02B1-4D1F-823F-059CD39A6E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48966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8B5F7-C450-45B1-9216-33BF6CA7CE51}" type="datetimeFigureOut">
              <a:rPr lang="hr-HR" smtClean="0"/>
              <a:t>12.6.2018.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3F6B2-02B1-4D1F-823F-059CD39A6E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15986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8B5F7-C450-45B1-9216-33BF6CA7CE51}" type="datetimeFigureOut">
              <a:rPr lang="hr-HR" smtClean="0"/>
              <a:t>12.6.2018.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3F6B2-02B1-4D1F-823F-059CD39A6E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153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8B5F7-C450-45B1-9216-33BF6CA7CE51}" type="datetimeFigureOut">
              <a:rPr lang="hr-HR" smtClean="0"/>
              <a:t>12.6.2018.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3F6B2-02B1-4D1F-823F-059CD39A6E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65218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8B5F7-C450-45B1-9216-33BF6CA7CE51}" type="datetimeFigureOut">
              <a:rPr lang="hr-HR" smtClean="0"/>
              <a:t>12.6.2018.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3F6B2-02B1-4D1F-823F-059CD39A6E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1242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8B5F7-C450-45B1-9216-33BF6CA7CE51}" type="datetimeFigureOut">
              <a:rPr lang="hr-HR" smtClean="0"/>
              <a:t>12.6.2018.</a:t>
            </a:fld>
            <a:endParaRPr lang="hr-H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3F6B2-02B1-4D1F-823F-059CD39A6E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23714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9C78B5F7-C450-45B1-9216-33BF6CA7CE51}" type="datetimeFigureOut">
              <a:rPr lang="hr-HR" smtClean="0"/>
              <a:t>12.6.2018.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0663F6B2-02B1-4D1F-823F-059CD39A6E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43584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z="4400" dirty="0" smtClean="0"/>
              <a:t>Pokazatelji uspješnosti u visokom obrazovanju hrvatske –rezultati </a:t>
            </a:r>
            <a:r>
              <a:rPr lang="hr-HR" sz="4400" smtClean="0"/>
              <a:t>empirijskog istraživanja</a:t>
            </a:r>
            <a:endParaRPr lang="hr-HR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440180"/>
          </a:xfrm>
        </p:spPr>
        <p:txBody>
          <a:bodyPr>
            <a:normAutofit fontScale="92500" lnSpcReduction="20000"/>
          </a:bodyPr>
          <a:lstStyle/>
          <a:p>
            <a:r>
              <a:rPr lang="hr-HR" dirty="0" smtClean="0"/>
              <a:t>Ekonomski fakultet Zagreb, 19. lipnja 2018. godine</a:t>
            </a:r>
          </a:p>
          <a:p>
            <a:r>
              <a:rPr lang="hr-HR" dirty="0" smtClean="0"/>
              <a:t>Okrugli stol</a:t>
            </a:r>
          </a:p>
          <a:p>
            <a:r>
              <a:rPr lang="hr-HR" dirty="0" smtClean="0"/>
              <a:t>Projekt HRZZ 8509</a:t>
            </a:r>
          </a:p>
          <a:p>
            <a:r>
              <a:rPr lang="hr-HR" dirty="0" smtClean="0"/>
              <a:t>Dr.sc. Verica Budimir, </a:t>
            </a:r>
            <a:r>
              <a:rPr lang="hr-HR" dirty="0" err="1" smtClean="0"/>
              <a:t>prof.v.š</a:t>
            </a:r>
            <a:r>
              <a:rPr lang="hr-HR" dirty="0" smtClean="0"/>
              <a:t>.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1109" y="263590"/>
            <a:ext cx="2438611" cy="84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52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Rezultati istraživanja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9351638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7874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Rezultati istraživanja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9033817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796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Rezultati istraživanja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3232740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6371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Rezultati istraživanja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9987563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8988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Rezultati istraživanja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2331461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0000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Rezultati istraživanja</a:t>
            </a:r>
          </a:p>
        </p:txBody>
      </p:sp>
      <p:graphicFrame>
        <p:nvGraphicFramePr>
          <p:cNvPr id="4" name="Grafikon 14"/>
          <p:cNvGraphicFramePr>
            <a:graphicFrameLocks noGrp="1"/>
          </p:cNvGraphicFramePr>
          <p:nvPr>
            <p:ph idx="1"/>
          </p:nvPr>
        </p:nvGraphicFramePr>
        <p:xfrm>
          <a:off x="1069975" y="2120900"/>
          <a:ext cx="10058400" cy="4051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5047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Rezultati istraživanja</a:t>
            </a:r>
          </a:p>
        </p:txBody>
      </p:sp>
      <p:graphicFrame>
        <p:nvGraphicFramePr>
          <p:cNvPr id="4" name="Grafikon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0200353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0243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Rezultati istraživanja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2393535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799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Rezultati istraživanja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8309217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5106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rasprava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644162"/>
            <a:ext cx="10058400" cy="4826976"/>
          </a:xfrm>
        </p:spPr>
        <p:txBody>
          <a:bodyPr>
            <a:normAutofit/>
          </a:bodyPr>
          <a:lstStyle/>
          <a:p>
            <a:r>
              <a:rPr lang="hr-HR" sz="2400" dirty="0" smtClean="0"/>
              <a:t>Strateško planiranje relativno razvijeno</a:t>
            </a:r>
          </a:p>
          <a:p>
            <a:r>
              <a:rPr lang="hr-HR" sz="2400" dirty="0" smtClean="0"/>
              <a:t>Izvještavanje – razina srednjeg menadžmenta</a:t>
            </a:r>
          </a:p>
          <a:p>
            <a:r>
              <a:rPr lang="hr-HR" sz="2400" dirty="0" smtClean="0"/>
              <a:t>Za odlučivanje važni i dovoljni temeljni financijski izvještaji</a:t>
            </a:r>
          </a:p>
          <a:p>
            <a:r>
              <a:rPr lang="hr-HR" sz="2400" dirty="0" smtClean="0"/>
              <a:t>Manje od ½ visokih učilišta definiralo pokazatelje uspješnosti</a:t>
            </a:r>
          </a:p>
          <a:p>
            <a:r>
              <a:rPr lang="hr-HR" sz="2400" dirty="0" smtClean="0"/>
              <a:t>Pokazatelji se djelomično koriste u procesima planiranja, nadzora, razvoja, </a:t>
            </a:r>
            <a:r>
              <a:rPr lang="hr-HR" sz="2400" dirty="0" err="1" smtClean="0"/>
              <a:t>samoevaluacije</a:t>
            </a:r>
            <a:r>
              <a:rPr lang="hr-HR" sz="2400" dirty="0" smtClean="0"/>
              <a:t>, osiguravanja kvalitete kroz dugoročno odlučivanje </a:t>
            </a:r>
            <a:r>
              <a:rPr lang="en-US" sz="2400" dirty="0" smtClean="0"/>
              <a:t> </a:t>
            </a:r>
            <a:endParaRPr lang="hr-HR" sz="2400" dirty="0" smtClean="0"/>
          </a:p>
          <a:p>
            <a:r>
              <a:rPr lang="hr-HR" sz="2400" dirty="0" smtClean="0"/>
              <a:t>Pokazatelji se rijetko koriste za nagrađivanje i kažnjavanje, internacionalizaciju i usporedbu s drugim visokim učilištima</a:t>
            </a:r>
          </a:p>
          <a:p>
            <a:r>
              <a:rPr lang="hr-HR" sz="2400" dirty="0" smtClean="0"/>
              <a:t>Javni menadžeri svjesni važnosti pokazatelja u svim poslovnim procesima (osim informiranja)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383638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Cilj istraživanja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U</a:t>
            </a:r>
            <a:r>
              <a:rPr lang="hr-HR" sz="2400" dirty="0" smtClean="0"/>
              <a:t>tvrditi </a:t>
            </a:r>
            <a:r>
              <a:rPr lang="hr-HR" sz="2400" dirty="0"/>
              <a:t>razinu upotrebe pokazatelja uspješnosti pri donošenju upravljačkih odluka menadžera visokih učilišta u </a:t>
            </a:r>
            <a:r>
              <a:rPr lang="hr-HR" sz="2400" dirty="0" smtClean="0"/>
              <a:t>Hrvatskoj.</a:t>
            </a:r>
          </a:p>
          <a:p>
            <a:r>
              <a:rPr lang="hr-HR" sz="2400" dirty="0" smtClean="0"/>
              <a:t>Ispitati </a:t>
            </a:r>
            <a:r>
              <a:rPr lang="hr-HR" sz="2400" dirty="0"/>
              <a:t>način definiranja poslovnih ciljeva i prezentiranja rezultata unutar i izvan ustanove, način mjerenja uspješnosti, definiranja pokazatelja uspješnosti i upotrebe u poslovnim </a:t>
            </a:r>
            <a:r>
              <a:rPr lang="hr-HR" sz="2400" dirty="0" smtClean="0"/>
              <a:t>procesima.</a:t>
            </a:r>
          </a:p>
          <a:p>
            <a:r>
              <a:rPr lang="hr-HR" sz="2400" dirty="0" smtClean="0"/>
              <a:t>Istražiti </a:t>
            </a:r>
            <a:r>
              <a:rPr lang="hr-HR" sz="2400" dirty="0"/>
              <a:t>mišljenje menadžera o važnosti praćenja uspješnosti kroz pokazatelje u poslovnim procesima kao što su planiranje, odlučivanje, informiranje i kontrola.</a:t>
            </a:r>
          </a:p>
          <a:p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965966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Istraživačka pitanja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dirty="0"/>
              <a:t>Jesu li visoka učilišta definirala strateške ciljeve i prate li njihovu realizaciju?</a:t>
            </a:r>
          </a:p>
          <a:p>
            <a:pPr lvl="0"/>
            <a:r>
              <a:rPr lang="hr-HR" dirty="0"/>
              <a:t>Jesu li informacijske potrebe javnih menadžera visokih učilišta razvijene i raznolike?</a:t>
            </a:r>
          </a:p>
          <a:p>
            <a:pPr lvl="0"/>
            <a:r>
              <a:rPr lang="hr-HR" dirty="0"/>
              <a:t>Jesu li unutar hrvatskih visokih učilišta razvijeni pokazatelji uspješnosti?</a:t>
            </a:r>
          </a:p>
          <a:p>
            <a:pPr lvl="0"/>
            <a:r>
              <a:rPr lang="hr-HR" dirty="0"/>
              <a:t>Provode li visoka učilišta usporedba rezultata mjerenja uspješnosti?</a:t>
            </a:r>
          </a:p>
          <a:p>
            <a:pPr lvl="0"/>
            <a:r>
              <a:rPr lang="hr-HR" dirty="0"/>
              <a:t>U kojoj se mjeri kod hrvatskih visokih učilišta primjenjuju rezultati mjerenja uspješnosti za potrebe odlučivanja?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8567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878176"/>
          </a:xfrm>
        </p:spPr>
        <p:txBody>
          <a:bodyPr/>
          <a:lstStyle/>
          <a:p>
            <a:r>
              <a:rPr lang="hr-HR" dirty="0" smtClean="0"/>
              <a:t>Rezultati istraživanja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450731"/>
            <a:ext cx="10058400" cy="5407269"/>
          </a:xfrm>
        </p:spPr>
        <p:txBody>
          <a:bodyPr>
            <a:normAutofit/>
          </a:bodyPr>
          <a:lstStyle/>
          <a:p>
            <a:r>
              <a:rPr lang="hr-HR" dirty="0" smtClean="0"/>
              <a:t>Izrađen </a:t>
            </a:r>
            <a:r>
              <a:rPr lang="hr-HR" dirty="0"/>
              <a:t>anketni upitnik koji je proslijeđen svim javnim visokim učilištima u </a:t>
            </a:r>
            <a:r>
              <a:rPr lang="hr-HR" dirty="0" smtClean="0"/>
              <a:t>Hrvatskoj</a:t>
            </a:r>
          </a:p>
          <a:p>
            <a:r>
              <a:rPr lang="hr-HR" dirty="0" smtClean="0"/>
              <a:t>AZVO </a:t>
            </a:r>
            <a:r>
              <a:rPr lang="hr-HR" dirty="0"/>
              <a:t>(2018) u Hrvatskoj djeluje 131 visoko učilište, od čega 104 javna i 27 </a:t>
            </a:r>
            <a:r>
              <a:rPr lang="hr-HR" dirty="0" smtClean="0"/>
              <a:t>privatnih</a:t>
            </a:r>
          </a:p>
          <a:p>
            <a:r>
              <a:rPr lang="hr-HR" dirty="0" smtClean="0"/>
              <a:t>Na </a:t>
            </a:r>
            <a:r>
              <a:rPr lang="hr-HR" dirty="0"/>
              <a:t>upitnik su odgovorila 43 odnosno 41% visokih </a:t>
            </a:r>
            <a:r>
              <a:rPr lang="hr-HR" dirty="0" smtClean="0"/>
              <a:t>učilišta</a:t>
            </a:r>
            <a:endParaRPr lang="hr-HR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498753215"/>
              </p:ext>
            </p:extLst>
          </p:nvPr>
        </p:nvGraphicFramePr>
        <p:xfrm>
          <a:off x="290147" y="3305907"/>
          <a:ext cx="4730260" cy="33674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7651460"/>
              </p:ext>
            </p:extLst>
          </p:nvPr>
        </p:nvGraphicFramePr>
        <p:xfrm>
          <a:off x="5284176" y="3305908"/>
          <a:ext cx="6778870" cy="33674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9004">
                  <a:extLst>
                    <a:ext uri="{9D8B030D-6E8A-4147-A177-3AD203B41FA5}">
                      <a16:colId xmlns:a16="http://schemas.microsoft.com/office/drawing/2014/main" val="1299864902"/>
                    </a:ext>
                  </a:extLst>
                </a:gridCol>
                <a:gridCol w="686022">
                  <a:extLst>
                    <a:ext uri="{9D8B030D-6E8A-4147-A177-3AD203B41FA5}">
                      <a16:colId xmlns:a16="http://schemas.microsoft.com/office/drawing/2014/main" val="894029781"/>
                    </a:ext>
                  </a:extLst>
                </a:gridCol>
                <a:gridCol w="1858766">
                  <a:extLst>
                    <a:ext uri="{9D8B030D-6E8A-4147-A177-3AD203B41FA5}">
                      <a16:colId xmlns:a16="http://schemas.microsoft.com/office/drawing/2014/main" val="819897212"/>
                    </a:ext>
                  </a:extLst>
                </a:gridCol>
                <a:gridCol w="667041">
                  <a:extLst>
                    <a:ext uri="{9D8B030D-6E8A-4147-A177-3AD203B41FA5}">
                      <a16:colId xmlns:a16="http://schemas.microsoft.com/office/drawing/2014/main" val="1364345099"/>
                    </a:ext>
                  </a:extLst>
                </a:gridCol>
                <a:gridCol w="1559140">
                  <a:extLst>
                    <a:ext uri="{9D8B030D-6E8A-4147-A177-3AD203B41FA5}">
                      <a16:colId xmlns:a16="http://schemas.microsoft.com/office/drawing/2014/main" val="2025554824"/>
                    </a:ext>
                  </a:extLst>
                </a:gridCol>
                <a:gridCol w="738897">
                  <a:extLst>
                    <a:ext uri="{9D8B030D-6E8A-4147-A177-3AD203B41FA5}">
                      <a16:colId xmlns:a16="http://schemas.microsoft.com/office/drawing/2014/main" val="4206120386"/>
                    </a:ext>
                  </a:extLst>
                </a:gridCol>
              </a:tblGrid>
              <a:tr h="4810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Mala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Udio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Srednja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Udio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Velika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Udio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84468416"/>
                  </a:ext>
                </a:extLst>
              </a:tr>
              <a:tr h="96212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Do 1.000 studenata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48,84%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Od 1.001 do 3.000 studenata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39,54%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Više od 3.000 studenata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11,62%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63141944"/>
                  </a:ext>
                </a:extLst>
              </a:tr>
              <a:tr h="96212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Do 50 zaposlenih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27,91%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Od 51 do 200 zaposlenih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60,47%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Više od 200 zaposlenih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11,62%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78183296"/>
                  </a:ext>
                </a:extLst>
              </a:tr>
              <a:tr h="96212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Do 5 mil kn prihoda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32,56%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Od 5 do 20 mil kn prihoda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16,28%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Više od 20 </a:t>
                      </a:r>
                      <a:r>
                        <a:rPr lang="hr-HR" sz="1600" dirty="0" err="1">
                          <a:effectLst/>
                        </a:rPr>
                        <a:t>mil</a:t>
                      </a:r>
                      <a:r>
                        <a:rPr lang="hr-HR" sz="1600" dirty="0">
                          <a:effectLst/>
                        </a:rPr>
                        <a:t> kn prihoda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51,16%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86151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785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Rezultati istraživanja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0149327"/>
              </p:ext>
            </p:extLst>
          </p:nvPr>
        </p:nvGraphicFramePr>
        <p:xfrm>
          <a:off x="1069975" y="1828799"/>
          <a:ext cx="10058400" cy="45544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2902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/>
              <a:t>Rezultati </a:t>
            </a:r>
            <a:r>
              <a:rPr lang="hr-HR" sz="3600" dirty="0" smtClean="0"/>
              <a:t>istraživanja - </a:t>
            </a:r>
            <a:r>
              <a:rPr lang="hr-HR" sz="3600" dirty="0"/>
              <a:t>Prezentiranje rezultata unutar ustanove</a:t>
            </a:r>
            <a:endParaRPr lang="hr-HR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6487581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1937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Rezultati istraživanja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4961879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3325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Rezultati istraživanja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788011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1693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Rezultati istraživanja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3934689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4090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30</TotalTime>
  <Words>475</Words>
  <Application>Microsoft Office PowerPoint</Application>
  <PresentationFormat>Widescreen</PresentationFormat>
  <Paragraphs>78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Calibri</vt:lpstr>
      <vt:lpstr>Rockwell</vt:lpstr>
      <vt:lpstr>Rockwell Condensed</vt:lpstr>
      <vt:lpstr>Times New Roman</vt:lpstr>
      <vt:lpstr>Wingdings</vt:lpstr>
      <vt:lpstr>Wood Type</vt:lpstr>
      <vt:lpstr>Pokazatelji uspješnosti u visokom obrazovanju hrvatske –rezultati empirijskog istraživanja</vt:lpstr>
      <vt:lpstr>Cilj istraživanja</vt:lpstr>
      <vt:lpstr>Istraživačka pitanja</vt:lpstr>
      <vt:lpstr>Rezultati istraživanja</vt:lpstr>
      <vt:lpstr>Rezultati istraživanja</vt:lpstr>
      <vt:lpstr>Rezultati istraživanja - Prezentiranje rezultata unutar ustanove</vt:lpstr>
      <vt:lpstr>Rezultati istraživanja</vt:lpstr>
      <vt:lpstr>Rezultati istraživanja</vt:lpstr>
      <vt:lpstr>Rezultati istraživanja</vt:lpstr>
      <vt:lpstr>Rezultati istraživanja</vt:lpstr>
      <vt:lpstr>Rezultati istraživanja</vt:lpstr>
      <vt:lpstr>Rezultati istraživanja</vt:lpstr>
      <vt:lpstr>Rezultati istraživanja</vt:lpstr>
      <vt:lpstr>Rezultati istraživanja</vt:lpstr>
      <vt:lpstr>Rezultati istraživanja</vt:lpstr>
      <vt:lpstr>Rezultati istraživanja</vt:lpstr>
      <vt:lpstr>Rezultati istraživanja</vt:lpstr>
      <vt:lpstr>Rezultati istraživanja</vt:lpstr>
      <vt:lpstr>rasprava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Pokazatelji uspješnosti u visokom obrazovanju hrvatske – predstavljanje rezultata empirijskog istraživanja i modela</dc:title>
  <dc:creator>Verica Budimir</dc:creator>
  <cp:lastModifiedBy>Verica Budimir</cp:lastModifiedBy>
  <cp:revision>6</cp:revision>
  <dcterms:created xsi:type="dcterms:W3CDTF">2018-06-12T09:44:04Z</dcterms:created>
  <dcterms:modified xsi:type="dcterms:W3CDTF">2018-06-12T10:14:56Z</dcterms:modified>
</cp:coreProperties>
</file>